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34"/>
  </p:notesMasterIdLst>
  <p:handoutMasterIdLst>
    <p:handoutMasterId r:id="rId35"/>
  </p:handoutMasterIdLst>
  <p:sldIdLst>
    <p:sldId id="292" r:id="rId3"/>
    <p:sldId id="268" r:id="rId4"/>
    <p:sldId id="288" r:id="rId5"/>
    <p:sldId id="261" r:id="rId6"/>
    <p:sldId id="290" r:id="rId7"/>
    <p:sldId id="264" r:id="rId8"/>
    <p:sldId id="289" r:id="rId9"/>
    <p:sldId id="280" r:id="rId10"/>
    <p:sldId id="260" r:id="rId11"/>
    <p:sldId id="257" r:id="rId12"/>
    <p:sldId id="282" r:id="rId13"/>
    <p:sldId id="278" r:id="rId14"/>
    <p:sldId id="258" r:id="rId15"/>
    <p:sldId id="263" r:id="rId16"/>
    <p:sldId id="283" r:id="rId17"/>
    <p:sldId id="269" r:id="rId18"/>
    <p:sldId id="276" r:id="rId19"/>
    <p:sldId id="259" r:id="rId20"/>
    <p:sldId id="284" r:id="rId21"/>
    <p:sldId id="270" r:id="rId22"/>
    <p:sldId id="279" r:id="rId23"/>
    <p:sldId id="281" r:id="rId24"/>
    <p:sldId id="285" r:id="rId25"/>
    <p:sldId id="274" r:id="rId26"/>
    <p:sldId id="267" r:id="rId27"/>
    <p:sldId id="275" r:id="rId28"/>
    <p:sldId id="286" r:id="rId29"/>
    <p:sldId id="271" r:id="rId30"/>
    <p:sldId id="287" r:id="rId31"/>
    <p:sldId id="272" r:id="rId32"/>
    <p:sldId id="29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003366"/>
    <a:srgbClr val="660066"/>
    <a:srgbClr val="9933FF"/>
    <a:srgbClr val="666633"/>
    <a:srgbClr val="B49200"/>
    <a:srgbClr val="66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50" y="18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3" Type="http://schemas.openxmlformats.org/officeDocument/2006/relationships/slide" Target="slides/slide11.xml"/><Relationship Id="rId7" Type="http://schemas.openxmlformats.org/officeDocument/2006/relationships/slide" Target="slides/slide21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9.xml"/><Relationship Id="rId5" Type="http://schemas.openxmlformats.org/officeDocument/2006/relationships/slide" Target="slides/slide15.xml"/><Relationship Id="rId4" Type="http://schemas.openxmlformats.org/officeDocument/2006/relationships/slide" Target="slides/slide12.xml"/><Relationship Id="rId9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249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249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773804-14CE-474D-9296-2328C48AD26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it-IT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1DA6DEB-676F-42CB-BFFD-14341B4DBFE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5235C-71B6-4811-831A-B9159BAAE0F6}" type="slidenum">
              <a:rPr lang="it-IT"/>
              <a:pPr/>
              <a:t>2</a:t>
            </a:fld>
            <a:endParaRPr lang="it-IT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DAC7F-F334-4FAC-8204-F166FF3A3E77}" type="slidenum">
              <a:rPr lang="it-IT"/>
              <a:pPr/>
              <a:t>11</a:t>
            </a:fld>
            <a:endParaRPr lang="it-IT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53571-1769-487D-AC3D-4B34EDF9ACB5}" type="slidenum">
              <a:rPr lang="it-IT"/>
              <a:pPr/>
              <a:t>12</a:t>
            </a:fld>
            <a:endParaRPr lang="it-IT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A882B-C7F0-4A3B-A903-EE8860301CC8}" type="slidenum">
              <a:rPr lang="it-IT"/>
              <a:pPr/>
              <a:t>13</a:t>
            </a:fld>
            <a:endParaRPr lang="it-IT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96709-7A6A-4B19-B003-1C00382E269F}" type="slidenum">
              <a:rPr lang="it-IT"/>
              <a:pPr/>
              <a:t>14</a:t>
            </a:fld>
            <a:endParaRPr lang="it-IT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36219-A3F1-4B38-9CC2-99290AA7B906}" type="slidenum">
              <a:rPr lang="it-IT"/>
              <a:pPr/>
              <a:t>15</a:t>
            </a:fld>
            <a:endParaRPr lang="it-IT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D9DCD-7E49-4A84-A766-071AD3F9D3A5}" type="slidenum">
              <a:rPr lang="it-IT"/>
              <a:pPr/>
              <a:t>16</a:t>
            </a:fld>
            <a:endParaRPr lang="it-IT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1A93F-5FF1-470E-B2FA-5F80A2DB9296}" type="slidenum">
              <a:rPr lang="it-IT"/>
              <a:pPr/>
              <a:t>17</a:t>
            </a:fld>
            <a:endParaRPr lang="it-IT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94A19-169F-426D-8DCD-5A37A4D7D5D5}" type="slidenum">
              <a:rPr lang="it-IT"/>
              <a:pPr/>
              <a:t>18</a:t>
            </a:fld>
            <a:endParaRPr lang="it-IT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AA467-50EB-441F-BBCB-6851DF5CC3CB}" type="slidenum">
              <a:rPr lang="it-IT"/>
              <a:pPr/>
              <a:t>19</a:t>
            </a:fld>
            <a:endParaRPr lang="it-IT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963B6-51D1-452F-BEE0-282F020E14CE}" type="slidenum">
              <a:rPr lang="it-IT"/>
              <a:pPr/>
              <a:t>20</a:t>
            </a:fld>
            <a:endParaRPr lang="it-IT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4599-CB6E-447F-BDE2-82E3F4A2E32A}" type="slidenum">
              <a:rPr lang="it-IT"/>
              <a:pPr/>
              <a:t>3</a:t>
            </a:fld>
            <a:endParaRPr lang="it-IT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FC7DC-E63E-40F2-A6B4-1B91C921BB27}" type="slidenum">
              <a:rPr lang="it-IT"/>
              <a:pPr/>
              <a:t>21</a:t>
            </a:fld>
            <a:endParaRPr lang="it-IT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11749-2ABB-4566-B416-7B54773EBEBD}" type="slidenum">
              <a:rPr lang="it-IT"/>
              <a:pPr/>
              <a:t>22</a:t>
            </a:fld>
            <a:endParaRPr lang="it-IT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CCD3E-20A2-4203-B596-9D836409734D}" type="slidenum">
              <a:rPr lang="it-IT"/>
              <a:pPr/>
              <a:t>23</a:t>
            </a:fld>
            <a:endParaRPr lang="it-IT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41A11-9971-4934-9095-86C038CE1E21}" type="slidenum">
              <a:rPr lang="it-IT"/>
              <a:pPr/>
              <a:t>24</a:t>
            </a:fld>
            <a:endParaRPr lang="it-IT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4CFF9-D19B-4CF2-9830-BE60D3B98326}" type="slidenum">
              <a:rPr lang="it-IT"/>
              <a:pPr/>
              <a:t>25</a:t>
            </a:fld>
            <a:endParaRPr lang="it-IT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49759-5EC3-4608-859C-88A3F5C699DD}" type="slidenum">
              <a:rPr lang="it-IT"/>
              <a:pPr/>
              <a:t>26</a:t>
            </a:fld>
            <a:endParaRPr lang="it-IT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033A4-EEE7-4CD3-BBC8-92A90FAC1AA4}" type="slidenum">
              <a:rPr lang="it-IT"/>
              <a:pPr/>
              <a:t>27</a:t>
            </a:fld>
            <a:endParaRPr lang="it-IT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CDDEF-68A8-46A8-9B89-45F0AFCD4CEB}" type="slidenum">
              <a:rPr lang="it-IT"/>
              <a:pPr/>
              <a:t>28</a:t>
            </a:fld>
            <a:endParaRPr lang="it-IT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22344-798C-4839-A02C-5EB3D17A2C92}" type="slidenum">
              <a:rPr lang="it-IT"/>
              <a:pPr/>
              <a:t>29</a:t>
            </a:fld>
            <a:endParaRPr lang="it-IT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A3F16-61B8-431D-AE82-AB43189B62B8}" type="slidenum">
              <a:rPr lang="it-IT"/>
              <a:pPr/>
              <a:t>30</a:t>
            </a:fld>
            <a:endParaRPr lang="it-IT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C644D-B45A-4CAB-8F2B-37846F024D2B}" type="slidenum">
              <a:rPr lang="it-IT"/>
              <a:pPr/>
              <a:t>4</a:t>
            </a:fld>
            <a:endParaRPr lang="it-IT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4E3B3-BE1F-473F-8852-77E3C8A25151}" type="slidenum">
              <a:rPr lang="it-IT"/>
              <a:pPr/>
              <a:t>31</a:t>
            </a:fld>
            <a:endParaRPr lang="it-I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4827B-B431-491F-931B-6781790714EF}" type="slidenum">
              <a:rPr lang="it-IT"/>
              <a:pPr/>
              <a:t>5</a:t>
            </a:fld>
            <a:endParaRPr lang="it-IT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6BAE0-F582-49D6-A239-FCE7F459B2DF}" type="slidenum">
              <a:rPr lang="it-IT"/>
              <a:pPr/>
              <a:t>6</a:t>
            </a:fld>
            <a:endParaRPr lang="it-IT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F0D28-2D3C-44FA-A16E-3FD93DC525F9}" type="slidenum">
              <a:rPr lang="it-IT"/>
              <a:pPr/>
              <a:t>7</a:t>
            </a:fld>
            <a:endParaRPr lang="it-IT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037F3-83D8-4F64-98E7-BA2E169BCA7C}" type="slidenum">
              <a:rPr lang="it-IT"/>
              <a:pPr/>
              <a:t>8</a:t>
            </a:fld>
            <a:endParaRPr lang="it-IT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E1535-723D-4516-8501-EFFE73C97934}" type="slidenum">
              <a:rPr lang="it-IT"/>
              <a:pPr/>
              <a:t>9</a:t>
            </a:fld>
            <a:endParaRPr lang="it-IT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E13B2-F265-4084-9ABD-2632027DB5F3}" type="slidenum">
              <a:rPr lang="it-IT"/>
              <a:pPr/>
              <a:t>10</a:t>
            </a:fld>
            <a:endParaRPr lang="it-IT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B022DC-DDA6-4B59-9A4F-ADB3E16780E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9EA15-E920-46B6-881F-351DC1CC52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720B7-87CA-497C-818D-1CA5D658763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B022DC-DDA6-4B59-9A4F-ADB3E16780E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DD12A-1E50-4695-B518-31BD536706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FCA344-C731-4D48-BF48-2B639875B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A37B96-7F90-4C79-9C07-9023B99DC2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E2EFC-B5A0-4A97-91EA-63BD26A1F4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7EB31-3603-4214-A28F-95D3A2BDE75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F9DFE-604C-4661-966F-31A4114EDC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CD5A39-FC71-4A1B-A9C5-807D450E51F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DD12A-1E50-4695-B518-31BD5367065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0CA39-2AAC-4EBA-B8A9-620046E112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9EA15-E920-46B6-881F-351DC1CC5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C720B7-87CA-497C-818D-1CA5D65876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CA344-C731-4D48-BF48-2B639875B17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37B96-7F90-4C79-9C07-9023B99DC2D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E2EFC-B5A0-4A97-91EA-63BD26A1F49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7EB31-3603-4214-A28F-95D3A2BDE7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9DFE-604C-4661-966F-31A4114EDC3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5A39-FC71-4A1B-A9C5-807D450E51F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CA39-2AAC-4EBA-B8A9-620046E112A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it-IT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D08AA8-D516-4FDD-9C9F-2B66AC74FD6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D08AA8-D516-4FDD-9C9F-2B66AC74FD6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cs typeface="Times New Roman" charset="0"/>
              </a:rPr>
              <a:t>Risorse, materiali e tecnologia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714744" y="5143512"/>
            <a:ext cx="5114778" cy="1101248"/>
          </a:xfrm>
        </p:spPr>
        <p:txBody>
          <a:bodyPr/>
          <a:lstStyle/>
          <a:p>
            <a:r>
              <a:rPr lang="it-IT" dirty="0" smtClean="0"/>
              <a:t>Vinicio Salvato</a:t>
            </a:r>
            <a:endParaRPr lang="it-IT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68638"/>
            <a:ext cx="7793037" cy="1143000"/>
          </a:xfrm>
        </p:spPr>
        <p:txBody>
          <a:bodyPr/>
          <a:lstStyle/>
          <a:p>
            <a:pPr algn="ctr"/>
            <a:r>
              <a:rPr lang="it-IT" sz="6000">
                <a:solidFill>
                  <a:schemeClr val="accent2"/>
                </a:solidFill>
              </a:rPr>
              <a:t>La materia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materia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/>
              <a:t>tutto quello che ci circonda  è fatto di </a:t>
            </a:r>
            <a:r>
              <a:rPr lang="it-IT" sz="2400" b="1" u="sng">
                <a:solidFill>
                  <a:schemeClr val="hlink"/>
                </a:solidFill>
              </a:rPr>
              <a:t>materia.</a:t>
            </a:r>
          </a:p>
          <a:p>
            <a:pPr>
              <a:buFont typeface="Wingdings" pitchFamily="2" charset="2"/>
              <a:buNone/>
            </a:pPr>
            <a:endParaRPr lang="it-IT" sz="2400" b="1" u="sng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it-IT" sz="3600"/>
          </a:p>
          <a:p>
            <a:pPr>
              <a:buFont typeface="Wingdings" pitchFamily="2" charset="2"/>
              <a:buNone/>
            </a:pPr>
            <a:endParaRPr lang="it-IT" sz="3600"/>
          </a:p>
          <a:p>
            <a:pPr>
              <a:buFont typeface="Wingdings" pitchFamily="2" charset="2"/>
              <a:buNone/>
            </a:pPr>
            <a:endParaRPr lang="it-IT" sz="3600"/>
          </a:p>
        </p:txBody>
      </p:sp>
      <p:pic>
        <p:nvPicPr>
          <p:cNvPr id="126980" name="Picture 4" descr="BS0055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1149350" cy="1003300"/>
          </a:xfrm>
          <a:prstGeom prst="rect">
            <a:avLst/>
          </a:prstGeom>
          <a:noFill/>
        </p:spPr>
      </p:pic>
      <p:pic>
        <p:nvPicPr>
          <p:cNvPr id="126981" name="Picture 5" descr="BS002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419600"/>
            <a:ext cx="749300" cy="1284288"/>
          </a:xfrm>
          <a:prstGeom prst="rect">
            <a:avLst/>
          </a:prstGeom>
          <a:noFill/>
        </p:spPr>
      </p:pic>
      <p:pic>
        <p:nvPicPr>
          <p:cNvPr id="126982" name="Picture 6" descr="BD0509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800600"/>
            <a:ext cx="1158875" cy="1193800"/>
          </a:xfrm>
          <a:prstGeom prst="rect">
            <a:avLst/>
          </a:prstGeom>
          <a:noFill/>
        </p:spPr>
      </p:pic>
      <p:pic>
        <p:nvPicPr>
          <p:cNvPr id="126983" name="Picture 7" descr="PH02892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648200"/>
            <a:ext cx="1752600" cy="1177925"/>
          </a:xfrm>
          <a:prstGeom prst="rect">
            <a:avLst/>
          </a:prstGeom>
          <a:noFill/>
        </p:spPr>
      </p:pic>
      <p:pic>
        <p:nvPicPr>
          <p:cNvPr id="126984" name="Picture 8" descr="PE01717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3200400"/>
            <a:ext cx="1047750" cy="1733550"/>
          </a:xfrm>
          <a:prstGeom prst="rect">
            <a:avLst/>
          </a:prstGeom>
          <a:noFill/>
        </p:spPr>
      </p:pic>
      <p:sp>
        <p:nvSpPr>
          <p:cNvPr id="126985" name="Oval 9"/>
          <p:cNvSpPr>
            <a:spLocks noChangeArrowheads="1"/>
          </p:cNvSpPr>
          <p:nvPr/>
        </p:nvSpPr>
        <p:spPr bwMode="auto">
          <a:xfrm>
            <a:off x="3581400" y="2590800"/>
            <a:ext cx="1828800" cy="4572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Materia</a:t>
            </a:r>
          </a:p>
        </p:txBody>
      </p:sp>
      <p:cxnSp>
        <p:nvCxnSpPr>
          <p:cNvPr id="126986" name="AutoShape 10"/>
          <p:cNvCxnSpPr>
            <a:cxnSpLocks noChangeShapeType="1"/>
            <a:stCxn id="126985" idx="4"/>
            <a:endCxn id="0" idx="3"/>
          </p:cNvCxnSpPr>
          <p:nvPr/>
        </p:nvCxnSpPr>
        <p:spPr bwMode="auto">
          <a:xfrm rot="5400000">
            <a:off x="2571750" y="2082800"/>
            <a:ext cx="958850" cy="288925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6987" name="AutoShape 11"/>
          <p:cNvCxnSpPr>
            <a:cxnSpLocks noChangeShapeType="1"/>
            <a:stCxn id="126985" idx="4"/>
            <a:endCxn id="0" idx="3"/>
          </p:cNvCxnSpPr>
          <p:nvPr/>
        </p:nvCxnSpPr>
        <p:spPr bwMode="auto">
          <a:xfrm rot="5400000">
            <a:off x="2453481" y="3020219"/>
            <a:ext cx="2014538" cy="207010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6988" name="AutoShape 12"/>
          <p:cNvCxnSpPr>
            <a:cxnSpLocks noChangeShapeType="1"/>
            <a:stCxn id="126985" idx="4"/>
          </p:cNvCxnSpPr>
          <p:nvPr/>
        </p:nvCxnSpPr>
        <p:spPr bwMode="auto">
          <a:xfrm rot="16200000" flipH="1">
            <a:off x="4154487" y="3389313"/>
            <a:ext cx="1636713" cy="954088"/>
          </a:xfrm>
          <a:prstGeom prst="curvedConnector3">
            <a:avLst>
              <a:gd name="adj1" fmla="val 4995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6989" name="AutoShape 13"/>
          <p:cNvCxnSpPr>
            <a:cxnSpLocks noChangeShapeType="1"/>
            <a:stCxn id="126985" idx="4"/>
          </p:cNvCxnSpPr>
          <p:nvPr/>
        </p:nvCxnSpPr>
        <p:spPr bwMode="auto">
          <a:xfrm rot="16200000" flipH="1">
            <a:off x="5395912" y="2147888"/>
            <a:ext cx="866775" cy="2667000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materia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000"/>
              <a:t>La materia è composta da particelle microscopiche dette </a:t>
            </a:r>
            <a:r>
              <a:rPr lang="it-IT" sz="2000" b="1" u="sng">
                <a:solidFill>
                  <a:srgbClr val="008000"/>
                </a:solidFill>
              </a:rPr>
              <a:t>molecole</a:t>
            </a:r>
            <a:r>
              <a:rPr lang="it-IT" sz="2000" b="1" u="sng"/>
              <a:t> </a:t>
            </a:r>
            <a:r>
              <a:rPr lang="it-IT" sz="2000"/>
              <a:t>che a loro volta sono formate da particelle ancora più piccole dette </a:t>
            </a:r>
            <a:r>
              <a:rPr lang="it-IT" sz="2000" b="1" u="sng">
                <a:solidFill>
                  <a:schemeClr val="hlink"/>
                </a:solidFill>
              </a:rPr>
              <a:t>atomi</a:t>
            </a:r>
            <a:r>
              <a:rPr lang="it-IT" sz="2000"/>
              <a:t>.</a:t>
            </a:r>
          </a:p>
          <a:p>
            <a:pPr>
              <a:buFont typeface="Wingdings" pitchFamily="2" charset="2"/>
              <a:buNone/>
            </a:pPr>
            <a:endParaRPr lang="it-IT" sz="2000"/>
          </a:p>
        </p:txBody>
      </p:sp>
      <p:pic>
        <p:nvPicPr>
          <p:cNvPr id="117769" name="Picture 1033"/>
          <p:cNvPicPr>
            <a:picLocks noChangeAspect="1" noChangeArrowheads="1"/>
          </p:cNvPicPr>
          <p:nvPr/>
        </p:nvPicPr>
        <p:blipFill>
          <a:blip r:embed="rId3"/>
          <a:srcRect l="65828" b="28049"/>
          <a:stretch>
            <a:fillRect/>
          </a:stretch>
        </p:blipFill>
        <p:spPr bwMode="auto">
          <a:xfrm>
            <a:off x="6172200" y="2971800"/>
            <a:ext cx="18097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71" name="Picture 1035" descr="BD21312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52800"/>
            <a:ext cx="1752600" cy="1752600"/>
          </a:xfrm>
          <a:prstGeom prst="rect">
            <a:avLst/>
          </a:prstGeom>
          <a:noFill/>
        </p:spPr>
      </p:pic>
      <p:sp>
        <p:nvSpPr>
          <p:cNvPr id="117772" name="Text Box 1036"/>
          <p:cNvSpPr txBox="1">
            <a:spLocks noChangeArrowheads="1"/>
          </p:cNvSpPr>
          <p:nvPr/>
        </p:nvSpPr>
        <p:spPr bwMode="auto">
          <a:xfrm>
            <a:off x="1295400" y="5257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8000"/>
                </a:solidFill>
              </a:rPr>
              <a:t>molecola</a:t>
            </a:r>
          </a:p>
        </p:txBody>
      </p:sp>
      <p:sp>
        <p:nvSpPr>
          <p:cNvPr id="117773" name="Text Box 1037"/>
          <p:cNvSpPr txBox="1">
            <a:spLocks noChangeArrowheads="1"/>
          </p:cNvSpPr>
          <p:nvPr/>
        </p:nvSpPr>
        <p:spPr bwMode="auto">
          <a:xfrm>
            <a:off x="6705600" y="525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chemeClr val="hlink"/>
                </a:solidFill>
              </a:rPr>
              <a:t>atomo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Gli stati di aggregazione della materia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18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Materia</a:t>
            </a:r>
          </a:p>
          <a:p>
            <a:pPr lvl="4">
              <a:lnSpc>
                <a:spcPct val="90000"/>
              </a:lnSpc>
            </a:pPr>
            <a:r>
              <a:rPr lang="it-IT" sz="3600">
                <a:solidFill>
                  <a:srgbClr val="663300"/>
                </a:solidFill>
              </a:rPr>
              <a:t>Solido</a:t>
            </a:r>
          </a:p>
          <a:p>
            <a:pPr lvl="4">
              <a:lnSpc>
                <a:spcPct val="90000"/>
              </a:lnSpc>
            </a:pPr>
            <a:r>
              <a:rPr lang="it-IT" sz="3600">
                <a:solidFill>
                  <a:schemeClr val="tx2"/>
                </a:solidFill>
              </a:rPr>
              <a:t>Liquido</a:t>
            </a:r>
            <a:r>
              <a:rPr lang="it-IT" sz="3600">
                <a:solidFill>
                  <a:schemeClr val="accent1"/>
                </a:solidFill>
              </a:rPr>
              <a:t> </a:t>
            </a:r>
          </a:p>
          <a:p>
            <a:pPr lvl="4">
              <a:lnSpc>
                <a:spcPct val="90000"/>
              </a:lnSpc>
            </a:pPr>
            <a:r>
              <a:rPr lang="it-IT" sz="3600">
                <a:solidFill>
                  <a:schemeClr val="hlink"/>
                </a:solidFill>
              </a:rPr>
              <a:t>Gassoso</a:t>
            </a:r>
          </a:p>
          <a:p>
            <a:pPr lvl="4">
              <a:lnSpc>
                <a:spcPct val="90000"/>
              </a:lnSpc>
            </a:pPr>
            <a:endParaRPr lang="it-IT" sz="3600">
              <a:solidFill>
                <a:schemeClr val="accent1"/>
              </a:solidFill>
            </a:endParaRPr>
          </a:p>
        </p:txBody>
      </p:sp>
      <p:pic>
        <p:nvPicPr>
          <p:cNvPr id="97303" name="Picture 23" descr="j0149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309813" cy="3657600"/>
          </a:xfrm>
          <a:prstGeom prst="rect">
            <a:avLst/>
          </a:prstGeom>
          <a:noFill/>
        </p:spPr>
      </p:pic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2438400" y="2438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2438400" y="2438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>
            <a:off x="2438400" y="24384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cxnSp>
        <p:nvCxnSpPr>
          <p:cNvPr id="97311" name="AutoShape 31"/>
          <p:cNvCxnSpPr>
            <a:cxnSpLocks noChangeShapeType="1"/>
          </p:cNvCxnSpPr>
          <p:nvPr/>
        </p:nvCxnSpPr>
        <p:spPr bwMode="auto">
          <a:xfrm rot="16200000" flipH="1">
            <a:off x="5211763" y="2103437"/>
            <a:ext cx="914400" cy="2346325"/>
          </a:xfrm>
          <a:prstGeom prst="curvedConnector2">
            <a:avLst/>
          </a:prstGeom>
          <a:noFill/>
          <a:ln w="38100">
            <a:solidFill>
              <a:srgbClr val="663300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97313" name="AutoShape 33"/>
          <p:cNvCxnSpPr>
            <a:cxnSpLocks noChangeShapeType="1"/>
          </p:cNvCxnSpPr>
          <p:nvPr/>
        </p:nvCxnSpPr>
        <p:spPr bwMode="auto">
          <a:xfrm flipV="1">
            <a:off x="5029200" y="2438400"/>
            <a:ext cx="1993900" cy="1600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hlink"/>
            </a:solidFill>
            <a:prstDash val="dash"/>
            <a:miter lim="800000"/>
            <a:headEnd/>
            <a:tailEnd type="triangle" w="med" len="med"/>
          </a:ln>
          <a:effectLst/>
        </p:spPr>
      </p:cxnSp>
      <p:cxnSp>
        <p:nvCxnSpPr>
          <p:cNvPr id="97314" name="AutoShape 34"/>
          <p:cNvCxnSpPr>
            <a:cxnSpLocks noChangeShapeType="1"/>
          </p:cNvCxnSpPr>
          <p:nvPr/>
        </p:nvCxnSpPr>
        <p:spPr bwMode="auto">
          <a:xfrm>
            <a:off x="4724400" y="3429000"/>
            <a:ext cx="1239838" cy="990600"/>
          </a:xfrm>
          <a:prstGeom prst="curvedConnector3">
            <a:avLst>
              <a:gd name="adj1" fmla="val 49935"/>
            </a:avLst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Coesione molecolare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772400" cy="3657600"/>
          </a:xfrm>
        </p:spPr>
        <p:txBody>
          <a:bodyPr/>
          <a:lstStyle/>
          <a:p>
            <a:r>
              <a:rPr lang="it-IT" sz="2000"/>
              <a:t>Le molecole si </a:t>
            </a:r>
            <a:r>
              <a:rPr lang="it-IT" sz="2000" b="1"/>
              <a:t>attraggono </a:t>
            </a:r>
            <a:r>
              <a:rPr lang="it-IT" sz="2000"/>
              <a:t>reciprocamente e formano le sostanze.</a:t>
            </a:r>
          </a:p>
          <a:p>
            <a:pPr>
              <a:buFont typeface="Wingdings" pitchFamily="2" charset="2"/>
              <a:buNone/>
            </a:pPr>
            <a:r>
              <a:rPr lang="it-IT" sz="2000"/>
              <a:t>   </a:t>
            </a:r>
            <a:r>
              <a:rPr lang="it-IT" sz="2000" b="1"/>
              <a:t>Legame forte        Legame debole       Legame debolissimo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 rot="5400000">
            <a:off x="1866900" y="32385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 rot="5400000">
            <a:off x="4152900" y="32385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26" name="AutoShape 26"/>
          <p:cNvSpPr>
            <a:spLocks noChangeArrowheads="1"/>
          </p:cNvSpPr>
          <p:nvPr/>
        </p:nvSpPr>
        <p:spPr bwMode="auto">
          <a:xfrm rot="5400000">
            <a:off x="7048500" y="3238500"/>
            <a:ext cx="9906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990600" y="3886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solido</a:t>
            </a:r>
          </a:p>
        </p:txBody>
      </p:sp>
      <p:pic>
        <p:nvPicPr>
          <p:cNvPr id="10243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19600"/>
            <a:ext cx="2771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1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419600"/>
            <a:ext cx="20478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2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038600"/>
            <a:ext cx="2057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3657600" y="3886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liquido</a:t>
            </a:r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6629400" y="388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gassoso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68638"/>
            <a:ext cx="7793037" cy="1143000"/>
          </a:xfrm>
        </p:spPr>
        <p:txBody>
          <a:bodyPr/>
          <a:lstStyle/>
          <a:p>
            <a:pPr algn="ctr"/>
            <a:r>
              <a:rPr lang="it-IT" sz="6000">
                <a:solidFill>
                  <a:schemeClr val="accent2"/>
                </a:solidFill>
              </a:rPr>
              <a:t>Ambiente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Ambiente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28800"/>
            <a:ext cx="7772400" cy="4303713"/>
          </a:xfrm>
        </p:spPr>
        <p:txBody>
          <a:bodyPr/>
          <a:lstStyle/>
          <a:p>
            <a:r>
              <a:rPr lang="it-IT"/>
              <a:t>L'ambiente e formato da organismi viventi e non viventi. </a:t>
            </a:r>
          </a:p>
          <a:p>
            <a:pPr algn="ctr">
              <a:buFont typeface="Wingdings" pitchFamily="2" charset="2"/>
              <a:buNone/>
            </a:pPr>
            <a:r>
              <a:rPr lang="it-IT" sz="2400" b="1">
                <a:solidFill>
                  <a:schemeClr val="hlink"/>
                </a:solidFill>
              </a:rPr>
              <a:t>Ambiente</a:t>
            </a:r>
          </a:p>
          <a:p>
            <a:pPr algn="ctr">
              <a:buFont typeface="Wingdings" pitchFamily="2" charset="2"/>
              <a:buNone/>
            </a:pPr>
            <a:endParaRPr lang="it-IT" sz="2400" b="1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endParaRPr lang="it-IT" sz="2400"/>
          </a:p>
          <a:p>
            <a:pPr>
              <a:buFont typeface="Wingdings" pitchFamily="2" charset="2"/>
              <a:buNone/>
            </a:pPr>
            <a:r>
              <a:rPr lang="it-IT" sz="2400">
                <a:solidFill>
                  <a:srgbClr val="006600"/>
                </a:solidFill>
              </a:rPr>
              <a:t>Naturale </a:t>
            </a:r>
            <a:r>
              <a:rPr lang="it-IT" sz="2400"/>
              <a:t>					</a:t>
            </a:r>
            <a:r>
              <a:rPr lang="it-IT" sz="2400">
                <a:solidFill>
                  <a:srgbClr val="9933FF"/>
                </a:solidFill>
              </a:rPr>
              <a:t>umanizzato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H="1">
            <a:off x="2362200" y="32766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4953000" y="3276600"/>
            <a:ext cx="22860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graphicFrame>
        <p:nvGraphicFramePr>
          <p:cNvPr id="108601" name="Group 57"/>
          <p:cNvGraphicFramePr>
            <a:graphicFrameLocks noGrp="1"/>
          </p:cNvGraphicFramePr>
          <p:nvPr/>
        </p:nvGraphicFramePr>
        <p:xfrm>
          <a:off x="457200" y="5181600"/>
          <a:ext cx="2819400" cy="5842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7620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foreste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deserti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oceani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gravine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606" name="Group 62"/>
          <p:cNvGraphicFramePr>
            <a:graphicFrameLocks noGrp="1"/>
          </p:cNvGraphicFramePr>
          <p:nvPr/>
        </p:nvGraphicFramePr>
        <p:xfrm>
          <a:off x="5715000" y="5105400"/>
          <a:ext cx="3124200" cy="584200"/>
        </p:xfrm>
        <a:graphic>
          <a:graphicData uri="http://schemas.openxmlformats.org/drawingml/2006/table">
            <a:tbl>
              <a:tblPr/>
              <a:tblGrid>
                <a:gridCol w="1042988"/>
                <a:gridCol w="938212"/>
                <a:gridCol w="11430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Ambiente agricolo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Centri abitati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Centri industriali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607" name="Line 63"/>
          <p:cNvSpPr>
            <a:spLocks noChangeShapeType="1"/>
          </p:cNvSpPr>
          <p:nvPr/>
        </p:nvSpPr>
        <p:spPr bwMode="auto">
          <a:xfrm flipH="1">
            <a:off x="838200" y="45720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608" name="Line 64"/>
          <p:cNvSpPr>
            <a:spLocks noChangeShapeType="1"/>
          </p:cNvSpPr>
          <p:nvPr/>
        </p:nvSpPr>
        <p:spPr bwMode="auto">
          <a:xfrm flipH="1">
            <a:off x="1524000" y="4572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609" name="Line 65"/>
          <p:cNvSpPr>
            <a:spLocks noChangeShapeType="1"/>
          </p:cNvSpPr>
          <p:nvPr/>
        </p:nvSpPr>
        <p:spPr bwMode="auto">
          <a:xfrm>
            <a:off x="1905000" y="4572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610" name="Line 66"/>
          <p:cNvSpPr>
            <a:spLocks noChangeShapeType="1"/>
          </p:cNvSpPr>
          <p:nvPr/>
        </p:nvSpPr>
        <p:spPr bwMode="auto">
          <a:xfrm>
            <a:off x="1905000" y="4572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611" name="Line 67"/>
          <p:cNvSpPr>
            <a:spLocks noChangeShapeType="1"/>
          </p:cNvSpPr>
          <p:nvPr/>
        </p:nvSpPr>
        <p:spPr bwMode="auto">
          <a:xfrm flipH="1">
            <a:off x="6248400" y="45720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612" name="Line 68"/>
          <p:cNvSpPr>
            <a:spLocks noChangeShapeType="1"/>
          </p:cNvSpPr>
          <p:nvPr/>
        </p:nvSpPr>
        <p:spPr bwMode="auto">
          <a:xfrm flipH="1">
            <a:off x="7086600" y="45720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8613" name="Line 69"/>
          <p:cNvSpPr>
            <a:spLocks noChangeShapeType="1"/>
          </p:cNvSpPr>
          <p:nvPr/>
        </p:nvSpPr>
        <p:spPr bwMode="auto">
          <a:xfrm>
            <a:off x="7391400" y="4572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Trasformazione dell’ambiente naturale</a:t>
            </a:r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1800"/>
              <a:t>L' uomo per garantire e migliorare,la propria sopravvivenza deve </a:t>
            </a:r>
            <a:r>
              <a:rPr lang="it-IT" sz="1800" b="1"/>
              <a:t>trasformare l' ambiente naturale in ambiente umanizzato (artificiale) .</a:t>
            </a:r>
            <a:r>
              <a:rPr lang="it-IT" sz="18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1600"/>
          </a:p>
          <a:p>
            <a:pPr>
              <a:lnSpc>
                <a:spcPct val="90000"/>
              </a:lnSpc>
            </a:pPr>
            <a:endParaRPr lang="it-IT" sz="1600"/>
          </a:p>
          <a:p>
            <a:pPr>
              <a:lnSpc>
                <a:spcPct val="90000"/>
              </a:lnSpc>
            </a:pPr>
            <a:endParaRPr lang="it-IT" sz="1600"/>
          </a:p>
          <a:p>
            <a:pPr>
              <a:lnSpc>
                <a:spcPct val="90000"/>
              </a:lnSpc>
            </a:pPr>
            <a:r>
              <a:rPr lang="it-IT" sz="1800"/>
              <a:t>La modifica dell’ambiente è aumentata sempre più di intensità negli ultimi due secoli, in seguito agli effetti della </a:t>
            </a:r>
            <a:r>
              <a:rPr lang="it-IT" sz="1800" b="1"/>
              <a:t>rivoluzione industriale</a:t>
            </a:r>
            <a:r>
              <a:rPr lang="it-IT" sz="1800"/>
              <a:t>.</a:t>
            </a:r>
          </a:p>
        </p:txBody>
      </p:sp>
      <p:pic>
        <p:nvPicPr>
          <p:cNvPr id="115717" name="Picture 1029" descr="BD0488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19400"/>
            <a:ext cx="2771775" cy="2117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133600" y="4572000"/>
            <a:ext cx="5715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Trasformazione dell’ambiente naturale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/>
              <a:t>Per trasformare l' ambiente l' uomo é </a:t>
            </a:r>
          </a:p>
          <a:p>
            <a:pPr>
              <a:buFont typeface="Wingdings" pitchFamily="2" charset="2"/>
              <a:buNone/>
            </a:pPr>
            <a:r>
              <a:rPr lang="it-IT" sz="2000"/>
              <a:t>    costretto a costruire oggetti sempre più </a:t>
            </a:r>
          </a:p>
          <a:p>
            <a:pPr>
              <a:buFont typeface="Wingdings" pitchFamily="2" charset="2"/>
              <a:buNone/>
            </a:pPr>
            <a:r>
              <a:rPr lang="it-IT" sz="2000"/>
              <a:t>     complessi.</a:t>
            </a:r>
          </a:p>
          <a:p>
            <a:endParaRPr lang="it-IT" sz="2000"/>
          </a:p>
          <a:p>
            <a:r>
              <a:rPr lang="it-IT" sz="2000"/>
              <a:t>Per costruire gli oggetti e è indispensabile </a:t>
            </a:r>
          </a:p>
          <a:p>
            <a:pPr>
              <a:buFont typeface="Wingdings" pitchFamily="2" charset="2"/>
              <a:buNone/>
            </a:pPr>
            <a:r>
              <a:rPr lang="it-IT" sz="2000"/>
              <a:t>    avere a disposizione le materie prime.</a:t>
            </a:r>
          </a:p>
          <a:p>
            <a:endParaRPr lang="it-IT" sz="2000"/>
          </a:p>
          <a:p>
            <a:pPr algn="ctr">
              <a:buFont typeface="Wingdings" pitchFamily="2" charset="2"/>
              <a:buNone/>
            </a:pPr>
            <a:r>
              <a:rPr lang="it-IT" sz="2000" b="1">
                <a:solidFill>
                  <a:schemeClr val="hlink"/>
                </a:solidFill>
              </a:rPr>
              <a:t>La materia costituisce le MATERIE PRIME.</a:t>
            </a:r>
          </a:p>
        </p:txBody>
      </p:sp>
      <p:pic>
        <p:nvPicPr>
          <p:cNvPr id="98308" name="Picture 4" descr="BD0506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828800"/>
            <a:ext cx="2254250" cy="2333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68638"/>
            <a:ext cx="7793037" cy="1143000"/>
          </a:xfrm>
        </p:spPr>
        <p:txBody>
          <a:bodyPr/>
          <a:lstStyle/>
          <a:p>
            <a:pPr algn="ctr"/>
            <a:r>
              <a:rPr lang="it-IT" sz="5400">
                <a:solidFill>
                  <a:schemeClr val="accent2"/>
                </a:solidFill>
              </a:rPr>
              <a:t>Classificazione delle  materie prime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cs typeface="Times New Roman" charset="0"/>
              </a:rPr>
              <a:t>Risorse, materiali e tecnologia</a:t>
            </a:r>
            <a:r>
              <a:rPr lang="it-IT" dirty="0"/>
              <a:t>                </a:t>
            </a:r>
            <a:r>
              <a:rPr lang="it-IT" sz="1400" b="1" dirty="0"/>
              <a:t>prof. Vinicio Salvato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>
                <a:latin typeface="Comic Sans MS" pitchFamily="66" charset="0"/>
                <a:cs typeface="Times New Roman" charset="0"/>
              </a:rPr>
              <a:t>La materia</a:t>
            </a:r>
          </a:p>
          <a:p>
            <a:r>
              <a:rPr lang="it-IT" sz="2800">
                <a:latin typeface="Comic Sans MS" pitchFamily="66" charset="0"/>
                <a:cs typeface="Times New Roman" charset="0"/>
              </a:rPr>
              <a:t>Ambiente </a:t>
            </a:r>
          </a:p>
          <a:p>
            <a:r>
              <a:rPr lang="it-IT" sz="2800">
                <a:latin typeface="Comic Sans MS" pitchFamily="66" charset="0"/>
                <a:cs typeface="Times New Roman" charset="0"/>
              </a:rPr>
              <a:t>Le materie prime</a:t>
            </a:r>
          </a:p>
          <a:p>
            <a:r>
              <a:rPr lang="it-IT" sz="2800">
                <a:latin typeface="Comic Sans MS" pitchFamily="66" charset="0"/>
              </a:rPr>
              <a:t>Processi di lavorazione delle materie prime</a:t>
            </a:r>
            <a:r>
              <a:rPr lang="it-IT" sz="2800">
                <a:latin typeface="Comic Sans MS" pitchFamily="66" charset="0"/>
                <a:cs typeface="Times New Roman" charset="0"/>
              </a:rPr>
              <a:t> </a:t>
            </a:r>
          </a:p>
          <a:p>
            <a:r>
              <a:rPr lang="it-IT" sz="2800">
                <a:latin typeface="Comic Sans MS" pitchFamily="66" charset="0"/>
                <a:cs typeface="Times New Roman" charset="0"/>
              </a:rPr>
              <a:t>Risorse tecnologiche</a:t>
            </a:r>
          </a:p>
          <a:p>
            <a:r>
              <a:rPr lang="it-IT" sz="2800">
                <a:latin typeface="Comic Sans MS" pitchFamily="66" charset="0"/>
                <a:cs typeface="Times New Roman" charset="0"/>
              </a:rPr>
              <a:t>Tecnica</a:t>
            </a:r>
          </a:p>
          <a:p>
            <a:r>
              <a:rPr lang="it-IT" sz="2800">
                <a:latin typeface="Comic Sans MS" pitchFamily="66" charset="0"/>
                <a:cs typeface="Times New Roman" charset="0"/>
              </a:rPr>
              <a:t>Classificazione dei bisogni</a:t>
            </a:r>
          </a:p>
          <a:p>
            <a:r>
              <a:rPr lang="it-IT" sz="2800">
                <a:latin typeface="Comic Sans MS" pitchFamily="66" charset="0"/>
                <a:cs typeface="Times New Roman" charset="0"/>
              </a:rPr>
              <a:t>Tecnologia</a:t>
            </a:r>
          </a:p>
          <a:p>
            <a:endParaRPr lang="it-IT" sz="280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Classificazione delle materie prime</a:t>
            </a:r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1800"/>
              <a:t>MATERIE PRIME RINNOVABILI</a:t>
            </a:r>
          </a:p>
          <a:p>
            <a:r>
              <a:rPr lang="it-IT" sz="1800"/>
              <a:t>Sono di origine organica (materia vivente)  hanno le capacità di riprodursi o di rigenerarsi.</a:t>
            </a:r>
          </a:p>
          <a:p>
            <a:pPr>
              <a:buFont typeface="Wingdings" pitchFamily="2" charset="2"/>
              <a:buNone/>
            </a:pPr>
            <a:r>
              <a:rPr lang="it-IT" sz="1800"/>
              <a:t>MATERIE PRIME NON RINNOVABILI</a:t>
            </a:r>
          </a:p>
          <a:p>
            <a:r>
              <a:rPr lang="it-IT" sz="1800"/>
              <a:t>Sono di natura inorganica, distribuite sulla crosta terrestre e nel sottosuolo. </a:t>
            </a:r>
          </a:p>
        </p:txBody>
      </p:sp>
      <p:sp>
        <p:nvSpPr>
          <p:cNvPr id="109572" name="Oval 1028"/>
          <p:cNvSpPr>
            <a:spLocks noChangeArrowheads="1"/>
          </p:cNvSpPr>
          <p:nvPr/>
        </p:nvSpPr>
        <p:spPr bwMode="auto">
          <a:xfrm>
            <a:off x="457200" y="4876800"/>
            <a:ext cx="1676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109580" name="Oval 1036"/>
          <p:cNvSpPr>
            <a:spLocks noChangeArrowheads="1"/>
          </p:cNvSpPr>
          <p:nvPr/>
        </p:nvSpPr>
        <p:spPr bwMode="auto">
          <a:xfrm>
            <a:off x="2895600" y="3962400"/>
            <a:ext cx="1676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solidFill>
                  <a:schemeClr val="bg1"/>
                </a:solidFill>
              </a:rPr>
              <a:t>rinnovabili</a:t>
            </a:r>
          </a:p>
        </p:txBody>
      </p:sp>
      <p:sp>
        <p:nvSpPr>
          <p:cNvPr id="109581" name="Oval 1037"/>
          <p:cNvSpPr>
            <a:spLocks noChangeArrowheads="1"/>
          </p:cNvSpPr>
          <p:nvPr/>
        </p:nvSpPr>
        <p:spPr bwMode="auto">
          <a:xfrm>
            <a:off x="2971800" y="5791200"/>
            <a:ext cx="1676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1800">
                <a:solidFill>
                  <a:schemeClr val="bg1"/>
                </a:solidFill>
              </a:rPr>
              <a:t>Non rinnovabili</a:t>
            </a:r>
          </a:p>
        </p:txBody>
      </p:sp>
      <p:sp>
        <p:nvSpPr>
          <p:cNvPr id="109582" name="Line 1038"/>
          <p:cNvSpPr>
            <a:spLocks noChangeShapeType="1"/>
          </p:cNvSpPr>
          <p:nvPr/>
        </p:nvSpPr>
        <p:spPr bwMode="auto">
          <a:xfrm flipV="1">
            <a:off x="2133600" y="4495800"/>
            <a:ext cx="1447800" cy="6858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9583" name="Line 1039"/>
          <p:cNvSpPr>
            <a:spLocks noChangeShapeType="1"/>
          </p:cNvSpPr>
          <p:nvPr/>
        </p:nvSpPr>
        <p:spPr bwMode="auto">
          <a:xfrm>
            <a:off x="2133600" y="5181600"/>
            <a:ext cx="1447800" cy="6096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9585" name="Line 1041"/>
          <p:cNvSpPr>
            <a:spLocks noChangeShapeType="1"/>
          </p:cNvSpPr>
          <p:nvPr/>
        </p:nvSpPr>
        <p:spPr bwMode="auto">
          <a:xfrm>
            <a:off x="4572000" y="4267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9586" name="Line 1042"/>
          <p:cNvSpPr>
            <a:spLocks noChangeShapeType="1"/>
          </p:cNvSpPr>
          <p:nvPr/>
        </p:nvSpPr>
        <p:spPr bwMode="auto">
          <a:xfrm>
            <a:off x="4648200" y="609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109588" name="Text Box 1044"/>
          <p:cNvSpPr txBox="1">
            <a:spLocks noChangeArrowheads="1"/>
          </p:cNvSpPr>
          <p:nvPr/>
        </p:nvSpPr>
        <p:spPr bwMode="auto">
          <a:xfrm>
            <a:off x="5638800" y="3886200"/>
            <a:ext cx="1295400" cy="7889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008000"/>
                </a:solidFill>
              </a:rPr>
              <a:t>Vegetale</a:t>
            </a:r>
          </a:p>
          <a:p>
            <a:pPr>
              <a:spcBef>
                <a:spcPct val="50000"/>
              </a:spcBef>
            </a:pPr>
            <a:r>
              <a:rPr lang="it-IT" sz="1800">
                <a:solidFill>
                  <a:srgbClr val="008000"/>
                </a:solidFill>
              </a:rPr>
              <a:t>animale</a:t>
            </a:r>
          </a:p>
        </p:txBody>
      </p:sp>
      <p:sp>
        <p:nvSpPr>
          <p:cNvPr id="109590" name="Text Box 1046"/>
          <p:cNvSpPr txBox="1">
            <a:spLocks noChangeArrowheads="1"/>
          </p:cNvSpPr>
          <p:nvPr/>
        </p:nvSpPr>
        <p:spPr bwMode="auto">
          <a:xfrm>
            <a:off x="5562600" y="5105400"/>
            <a:ext cx="1371600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solidFill>
                  <a:schemeClr val="tx2"/>
                </a:solidFill>
              </a:rPr>
              <a:t>Minerali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chemeClr val="tx2"/>
                </a:solidFill>
              </a:rPr>
              <a:t>Combustibili fossili</a:t>
            </a:r>
          </a:p>
          <a:p>
            <a:pPr>
              <a:spcBef>
                <a:spcPct val="50000"/>
              </a:spcBef>
            </a:pPr>
            <a:r>
              <a:rPr lang="it-IT" sz="1600">
                <a:solidFill>
                  <a:schemeClr val="tx2"/>
                </a:solidFill>
              </a:rPr>
              <a:t>Combustibili nucleari</a:t>
            </a:r>
          </a:p>
        </p:txBody>
      </p:sp>
      <p:sp>
        <p:nvSpPr>
          <p:cNvPr id="109591" name="Text Box 1047"/>
          <p:cNvSpPr txBox="1">
            <a:spLocks noChangeArrowheads="1"/>
          </p:cNvSpPr>
          <p:nvPr/>
        </p:nvSpPr>
        <p:spPr bwMode="auto">
          <a:xfrm>
            <a:off x="4648200" y="40386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solidFill>
                  <a:schemeClr val="hlink"/>
                </a:solidFill>
              </a:rPr>
              <a:t>origine</a:t>
            </a:r>
          </a:p>
        </p:txBody>
      </p:sp>
      <p:sp>
        <p:nvSpPr>
          <p:cNvPr id="109592" name="Text Box 1048"/>
          <p:cNvSpPr txBox="1">
            <a:spLocks noChangeArrowheads="1"/>
          </p:cNvSpPr>
          <p:nvPr/>
        </p:nvSpPr>
        <p:spPr bwMode="auto">
          <a:xfrm>
            <a:off x="4724400" y="57912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>
                <a:solidFill>
                  <a:schemeClr val="hlink"/>
                </a:solidFill>
              </a:rPr>
              <a:t>origine</a:t>
            </a:r>
          </a:p>
        </p:txBody>
      </p:sp>
    </p:spTree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Materie prime di uso industriale e alimentare</a:t>
            </a:r>
          </a:p>
        </p:txBody>
      </p: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8763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533400" y="4114800"/>
            <a:ext cx="1600200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2438400" y="4114800"/>
            <a:ext cx="1600200" cy="1828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533400" y="3810000"/>
            <a:ext cx="1600200" cy="228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2438400" y="3810000"/>
            <a:ext cx="1600200" cy="228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1295400" y="3352800"/>
            <a:ext cx="1981200" cy="30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5943600" y="3352800"/>
            <a:ext cx="1981200" cy="304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5257800" y="3810000"/>
            <a:ext cx="1600200" cy="304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7086600" y="3810000"/>
            <a:ext cx="1600200" cy="304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5257800" y="4191000"/>
            <a:ext cx="1600200" cy="1752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7086600" y="4191000"/>
            <a:ext cx="1600200" cy="1752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1371600" y="2895600"/>
            <a:ext cx="64770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Materie prime non rinnovabili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836295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33400" y="2514600"/>
            <a:ext cx="8153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533400" y="3048000"/>
            <a:ext cx="2514600" cy="304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352800" y="3048000"/>
            <a:ext cx="2514600" cy="304800"/>
          </a:xfrm>
          <a:prstGeom prst="rect">
            <a:avLst/>
          </a:prstGeom>
          <a:noFill/>
          <a:ln w="38100">
            <a:solidFill>
              <a:srgbClr val="B49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6248400" y="3048000"/>
            <a:ext cx="2514600" cy="304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533400" y="3505200"/>
            <a:ext cx="2514600" cy="1676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3352800" y="3505200"/>
            <a:ext cx="2514600" cy="1676400"/>
          </a:xfrm>
          <a:prstGeom prst="rect">
            <a:avLst/>
          </a:prstGeom>
          <a:noFill/>
          <a:ln w="38100">
            <a:solidFill>
              <a:srgbClr val="B49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6248400" y="3505200"/>
            <a:ext cx="2514600" cy="1676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Processi di lavorazione </a:t>
            </a:r>
          </a:p>
          <a:p>
            <a:pPr algn="ctr"/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delle materie prime</a:t>
            </a:r>
          </a:p>
        </p:txBody>
      </p:sp>
    </p:spTree>
  </p:cSld>
  <p:clrMapOvr>
    <a:masterClrMapping/>
  </p:clrMapOvr>
  <p:transition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Trasformazione delle materie prime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1800"/>
              <a:t>Le materie prime non sono immediatamente utilizzabili per la costruzione di oggetti, ma devono subire una serie di trasformazione per diventare materiali semilavorati. </a:t>
            </a:r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endParaRPr lang="it-IT" sz="1800"/>
          </a:p>
          <a:p>
            <a:pPr>
              <a:lnSpc>
                <a:spcPct val="90000"/>
              </a:lnSpc>
            </a:pPr>
            <a:r>
              <a:rPr lang="it-IT" sz="1800"/>
              <a:t>Dai materiali semilavorati con una serie di trasformazioni si ottengono gli oggetti.</a:t>
            </a:r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3124200" y="2895600"/>
          <a:ext cx="3238500" cy="2252663"/>
        </p:xfrm>
        <a:graphic>
          <a:graphicData uri="http://schemas.openxmlformats.org/presentationml/2006/ole">
            <p:oleObj spid="_x0000_s113668" name="Immagine bitmap" r:id="rId4" imgW="4382112" imgH="3048426" progId="PBrush">
              <p:embed/>
            </p:oleObj>
          </a:graphicData>
        </a:graphic>
      </p:graphicFrame>
    </p:spTree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Processi di lavorazione delle materie prime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>
                <a:cs typeface="Times New Roman" charset="0"/>
              </a:rPr>
              <a:t>I processi di lavorazione sono una sequenza ordinata di operazioni utilizzate per trasformare le </a:t>
            </a:r>
            <a:r>
              <a:rPr lang="it-IT" sz="2000" u="sng">
                <a:solidFill>
                  <a:schemeClr val="hlink"/>
                </a:solidFill>
                <a:cs typeface="Times New Roman" charset="0"/>
              </a:rPr>
              <a:t>materie prime</a:t>
            </a:r>
            <a:r>
              <a:rPr lang="it-IT" sz="2000">
                <a:cs typeface="Times New Roman" charset="0"/>
              </a:rPr>
              <a:t> in </a:t>
            </a:r>
            <a:r>
              <a:rPr lang="it-IT" sz="2000" u="sng">
                <a:solidFill>
                  <a:schemeClr val="hlink"/>
                </a:solidFill>
                <a:cs typeface="Times New Roman" charset="0"/>
              </a:rPr>
              <a:t>materiali</a:t>
            </a:r>
            <a:r>
              <a:rPr lang="it-IT" sz="200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it-IT" sz="2000">
                <a:cs typeface="Times New Roman" charset="0"/>
              </a:rPr>
              <a:t>e i  </a:t>
            </a:r>
            <a:r>
              <a:rPr lang="it-IT" sz="2000" u="sng">
                <a:solidFill>
                  <a:schemeClr val="hlink"/>
                </a:solidFill>
                <a:cs typeface="Times New Roman" charset="0"/>
              </a:rPr>
              <a:t>materiali</a:t>
            </a:r>
            <a:r>
              <a:rPr lang="it-IT" sz="2000">
                <a:solidFill>
                  <a:schemeClr val="hlink"/>
                </a:solidFill>
                <a:cs typeface="Times New Roman" charset="0"/>
              </a:rPr>
              <a:t> </a:t>
            </a:r>
            <a:r>
              <a:rPr lang="it-IT" sz="2000">
                <a:cs typeface="Times New Roman" charset="0"/>
              </a:rPr>
              <a:t>in </a:t>
            </a:r>
            <a:r>
              <a:rPr lang="it-IT" sz="2000" u="sng">
                <a:solidFill>
                  <a:schemeClr val="hlink"/>
                </a:solidFill>
                <a:cs typeface="Times New Roman" charset="0"/>
              </a:rPr>
              <a:t>oggetti</a:t>
            </a:r>
            <a:r>
              <a:rPr lang="it-IT" sz="2000">
                <a:cs typeface="Times New Roman" charset="0"/>
              </a:rPr>
              <a:t>.</a:t>
            </a:r>
          </a:p>
          <a:p>
            <a:endParaRPr lang="it-IT" sz="2000">
              <a:cs typeface="Times New Roman" charset="0"/>
            </a:endParaRPr>
          </a:p>
          <a:p>
            <a:r>
              <a:rPr lang="it-IT" sz="2000">
                <a:cs typeface="Times New Roman" charset="0"/>
              </a:rPr>
              <a:t>Ogni materia prima ha un proprio processo di lavorazione.</a:t>
            </a:r>
          </a:p>
          <a:p>
            <a:pPr>
              <a:buFont typeface="Wingdings" pitchFamily="2" charset="2"/>
              <a:buNone/>
            </a:pPr>
            <a:endParaRPr lang="it-IT" sz="2000">
              <a:cs typeface="Times New Roman" charset="0"/>
            </a:endParaRPr>
          </a:p>
          <a:p>
            <a:r>
              <a:rPr lang="it-IT" sz="2000">
                <a:cs typeface="Times New Roman" charset="0"/>
              </a:rPr>
              <a:t>I processi di lavorazione vengono definiti o denominati </a:t>
            </a:r>
            <a:r>
              <a:rPr lang="it-IT" sz="2800">
                <a:solidFill>
                  <a:srgbClr val="008000"/>
                </a:solidFill>
                <a:cs typeface="Times New Roman" charset="0"/>
              </a:rPr>
              <a:t>processi tecnologici.</a:t>
            </a:r>
          </a:p>
          <a:p>
            <a:pPr>
              <a:buFont typeface="Wingdings" pitchFamily="2" charset="2"/>
              <a:buNone/>
            </a:pPr>
            <a:endParaRPr lang="it-IT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Processo Tecnologico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3962400" cy="4114800"/>
          </a:xfrm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sz="1800" b="1"/>
              <a:t>Estrazione o produzione</a:t>
            </a:r>
          </a:p>
          <a:p>
            <a:pPr algn="ctr"/>
            <a:endParaRPr lang="it-IT" sz="1800" b="1"/>
          </a:p>
          <a:p>
            <a:pPr algn="ctr"/>
            <a:endParaRPr lang="it-IT" sz="1800" b="1"/>
          </a:p>
          <a:p>
            <a:pPr algn="ctr">
              <a:buFont typeface="Wingdings" pitchFamily="2" charset="2"/>
              <a:buNone/>
            </a:pPr>
            <a:r>
              <a:rPr lang="it-IT" sz="1800" b="1"/>
              <a:t>Trasporto</a:t>
            </a:r>
          </a:p>
          <a:p>
            <a:pPr algn="ctr"/>
            <a:endParaRPr lang="it-IT" sz="1800" b="1"/>
          </a:p>
          <a:p>
            <a:pPr algn="ctr"/>
            <a:endParaRPr lang="it-IT" sz="1800" b="1"/>
          </a:p>
          <a:p>
            <a:pPr algn="ctr">
              <a:buFont typeface="Wingdings" pitchFamily="2" charset="2"/>
              <a:buNone/>
            </a:pPr>
            <a:r>
              <a:rPr lang="it-IT" sz="1800" b="1"/>
              <a:t>Processi di lavorazione</a:t>
            </a:r>
          </a:p>
          <a:p>
            <a:pPr algn="ctr">
              <a:buFont typeface="Wingdings" pitchFamily="2" charset="2"/>
              <a:buNone/>
            </a:pPr>
            <a:endParaRPr lang="it-IT" sz="1800" b="1"/>
          </a:p>
          <a:p>
            <a:pPr algn="ctr">
              <a:buFont typeface="Wingdings" pitchFamily="2" charset="2"/>
              <a:buNone/>
            </a:pPr>
            <a:endParaRPr lang="it-IT" sz="1800" b="1"/>
          </a:p>
          <a:p>
            <a:pPr algn="ctr">
              <a:buFont typeface="Wingdings" pitchFamily="2" charset="2"/>
              <a:buNone/>
            </a:pPr>
            <a:r>
              <a:rPr lang="it-IT" sz="1800" b="1"/>
              <a:t>Costruzione di oggetti</a:t>
            </a:r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2819400" y="25146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2819400" y="3505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2819400" y="44958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03" name="AutoShape 15"/>
          <p:cNvSpPr>
            <a:spLocks noChangeArrowheads="1"/>
          </p:cNvSpPr>
          <p:nvPr/>
        </p:nvSpPr>
        <p:spPr bwMode="auto">
          <a:xfrm rot="-5400000">
            <a:off x="5067300" y="18669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04" name="AutoShape 16"/>
          <p:cNvSpPr>
            <a:spLocks noChangeArrowheads="1"/>
          </p:cNvSpPr>
          <p:nvPr/>
        </p:nvSpPr>
        <p:spPr bwMode="auto">
          <a:xfrm rot="-5400000">
            <a:off x="5143500" y="27813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05" name="AutoShape 17"/>
          <p:cNvSpPr>
            <a:spLocks noChangeArrowheads="1"/>
          </p:cNvSpPr>
          <p:nvPr/>
        </p:nvSpPr>
        <p:spPr bwMode="auto">
          <a:xfrm rot="-5400000">
            <a:off x="5143500" y="37719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6019800" y="2057400"/>
            <a:ext cx="2438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6019800" y="2971800"/>
            <a:ext cx="2438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Materie prime</a:t>
            </a: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5943600" y="3962400"/>
            <a:ext cx="2438400" cy="1766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200">
                <a:solidFill>
                  <a:schemeClr val="bg1"/>
                </a:solidFill>
              </a:rPr>
              <a:t>Trasformazione delle materie prime in materiali e i materiali in oggetti</a:t>
            </a:r>
          </a:p>
        </p:txBody>
      </p:sp>
      <p:sp>
        <p:nvSpPr>
          <p:cNvPr id="114709" name="AutoShape 21"/>
          <p:cNvSpPr>
            <a:spLocks noChangeArrowheads="1"/>
          </p:cNvSpPr>
          <p:nvPr/>
        </p:nvSpPr>
        <p:spPr bwMode="auto">
          <a:xfrm rot="-5400000">
            <a:off x="5067300" y="47625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852738"/>
            <a:ext cx="7772400" cy="1368425"/>
          </a:xfrm>
        </p:spPr>
        <p:txBody>
          <a:bodyPr/>
          <a:lstStyle/>
          <a:p>
            <a:pPr algn="ctr"/>
            <a:r>
              <a:rPr lang="it-IT" sz="4400">
                <a:solidFill>
                  <a:schemeClr val="accent2"/>
                </a:solidFill>
              </a:rPr>
              <a:t>I materiali</a:t>
            </a:r>
          </a:p>
        </p:txBody>
      </p:sp>
    </p:spTree>
  </p:cSld>
  <p:clrMapOvr>
    <a:masterClrMapping/>
  </p:clrMapOvr>
  <p:transition>
    <p:pull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Materiali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3008312" cy="4114800"/>
          </a:xfrm>
        </p:spPr>
        <p:txBody>
          <a:bodyPr/>
          <a:lstStyle/>
          <a:p>
            <a:r>
              <a:rPr lang="it-IT" sz="2000" b="1" u="sng"/>
              <a:t>I Materiali</a:t>
            </a:r>
          </a:p>
          <a:p>
            <a:r>
              <a:rPr lang="it-IT" sz="2000"/>
              <a:t>sono il prodotto della lavorazione delle materie prime. </a:t>
            </a:r>
          </a:p>
          <a:p>
            <a:r>
              <a:rPr lang="it-IT" sz="2000"/>
              <a:t>Infatti per costruire gli oggetti non si possono utilizzare materie prime non lavorate.</a:t>
            </a:r>
          </a:p>
          <a:p>
            <a:pPr>
              <a:buFont typeface="Wingdings" pitchFamily="2" charset="2"/>
              <a:buNone/>
            </a:pPr>
            <a:endParaRPr lang="it-IT" sz="2000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4495800" y="1981200"/>
          <a:ext cx="4381500" cy="3048000"/>
        </p:xfrm>
        <a:graphic>
          <a:graphicData uri="http://schemas.openxmlformats.org/presentationml/2006/ole">
            <p:oleObj spid="_x0000_s110596" name="Immagine bitmap" r:id="rId4" imgW="4382112" imgH="3048426" progId="PBrush">
              <p:embed/>
            </p:oleObj>
          </a:graphicData>
        </a:graphic>
      </p:graphicFrame>
    </p:spTree>
  </p:cSld>
  <p:clrMapOvr>
    <a:masterClrMapping/>
  </p:clrMapOvr>
  <p:transition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781300"/>
            <a:ext cx="6989762" cy="2016125"/>
          </a:xfrm>
        </p:spPr>
        <p:txBody>
          <a:bodyPr/>
          <a:lstStyle/>
          <a:p>
            <a:pPr algn="ctr"/>
            <a:r>
              <a:rPr lang="it-IT" sz="4400">
                <a:solidFill>
                  <a:schemeClr val="accent2"/>
                </a:solidFill>
              </a:rPr>
              <a:t>Le risorse tecnologiche</a:t>
            </a:r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924175"/>
            <a:ext cx="7061200" cy="2305050"/>
          </a:xfrm>
        </p:spPr>
        <p:txBody>
          <a:bodyPr/>
          <a:lstStyle/>
          <a:p>
            <a:pPr algn="ctr"/>
            <a:r>
              <a:rPr lang="it-IT" sz="5400">
                <a:solidFill>
                  <a:schemeClr val="accent2"/>
                </a:solidFill>
              </a:rPr>
              <a:t>La tecnica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Risorse tecnologiche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Le risorse tecnologiche sono elementi fondamentali di qualsiasi processo tecnologico.</a:t>
            </a:r>
          </a:p>
          <a:p>
            <a:endParaRPr lang="it-IT"/>
          </a:p>
        </p:txBody>
      </p:sp>
      <p:pic>
        <p:nvPicPr>
          <p:cNvPr id="111620" name="Picture 1028" descr="IN0060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81400"/>
            <a:ext cx="3440113" cy="24479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Risorse tecnologiche</a:t>
            </a:r>
          </a:p>
        </p:txBody>
      </p:sp>
      <p:pic>
        <p:nvPicPr>
          <p:cNvPr id="168963" name="Picture 3" descr="BD0710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1284288" cy="1371600"/>
          </a:xfrm>
          <a:prstGeom prst="rect">
            <a:avLst/>
          </a:prstGeom>
          <a:noFill/>
        </p:spPr>
      </p:pic>
      <p:pic>
        <p:nvPicPr>
          <p:cNvPr id="168964" name="Picture 4" descr="BD1041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724400"/>
            <a:ext cx="1838325" cy="1255713"/>
          </a:xfrm>
          <a:prstGeom prst="rect">
            <a:avLst/>
          </a:prstGeom>
          <a:noFill/>
        </p:spPr>
      </p:pic>
      <p:pic>
        <p:nvPicPr>
          <p:cNvPr id="168965" name="Picture 5" descr="BD1043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652963"/>
            <a:ext cx="1668463" cy="1327150"/>
          </a:xfrm>
          <a:prstGeom prst="rect">
            <a:avLst/>
          </a:prstGeom>
          <a:noFill/>
        </p:spPr>
      </p:pic>
      <p:pic>
        <p:nvPicPr>
          <p:cNvPr id="168966" name="Picture 6" descr="BD0709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590800"/>
            <a:ext cx="1420813" cy="1447800"/>
          </a:xfrm>
          <a:prstGeom prst="rect">
            <a:avLst/>
          </a:prstGeom>
          <a:noFill/>
        </p:spPr>
      </p:pic>
      <p:pic>
        <p:nvPicPr>
          <p:cNvPr id="168967" name="Picture 7" descr="BD0489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57400"/>
            <a:ext cx="1806575" cy="1146175"/>
          </a:xfrm>
          <a:prstGeom prst="rect">
            <a:avLst/>
          </a:prstGeom>
          <a:noFill/>
        </p:spPr>
      </p:pic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743200" y="2057400"/>
            <a:ext cx="3657600" cy="466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chemeClr val="tx2"/>
                </a:solidFill>
              </a:rPr>
              <a:t>Risorse tecnologiche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250825" y="5734050"/>
            <a:ext cx="1512888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2"/>
                </a:solidFill>
              </a:rPr>
              <a:t>Materie prime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2124075" y="6092825"/>
            <a:ext cx="1511300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2"/>
                </a:solidFill>
              </a:rPr>
              <a:t>Infrastrutture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4643438" y="6072206"/>
            <a:ext cx="136842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2"/>
                </a:solidFill>
              </a:rPr>
              <a:t>Strumenti e macchinari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6477000" y="4191000"/>
            <a:ext cx="2286000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2"/>
                </a:solidFill>
              </a:rPr>
              <a:t>Risorse energetiche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152400" y="3200400"/>
            <a:ext cx="2286000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2"/>
                </a:solidFill>
              </a:rPr>
              <a:t>Risorse economiche</a:t>
            </a:r>
          </a:p>
        </p:txBody>
      </p:sp>
      <p:cxnSp>
        <p:nvCxnSpPr>
          <p:cNvPr id="168974" name="AutoShape 14"/>
          <p:cNvCxnSpPr>
            <a:cxnSpLocks noChangeShapeType="1"/>
            <a:stCxn id="168968" idx="2"/>
          </p:cNvCxnSpPr>
          <p:nvPr/>
        </p:nvCxnSpPr>
        <p:spPr bwMode="auto">
          <a:xfrm rot="5400000">
            <a:off x="3052762" y="1528763"/>
            <a:ext cx="523875" cy="2514600"/>
          </a:xfrm>
          <a:prstGeom prst="curvedConnector2">
            <a:avLst/>
          </a:prstGeom>
          <a:noFill/>
          <a:ln w="381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8975" name="AutoShape 15"/>
          <p:cNvCxnSpPr>
            <a:cxnSpLocks noChangeShapeType="1"/>
          </p:cNvCxnSpPr>
          <p:nvPr/>
        </p:nvCxnSpPr>
        <p:spPr bwMode="auto">
          <a:xfrm rot="5400000">
            <a:off x="2007394" y="1802606"/>
            <a:ext cx="1819275" cy="3243263"/>
          </a:xfrm>
          <a:prstGeom prst="curvedConnector3">
            <a:avLst>
              <a:gd name="adj1" fmla="val 66227"/>
            </a:avLst>
          </a:prstGeom>
          <a:noFill/>
          <a:ln w="38100">
            <a:solidFill>
              <a:srgbClr val="CC99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8976" name="AutoShape 16"/>
          <p:cNvCxnSpPr>
            <a:cxnSpLocks noChangeShapeType="1"/>
            <a:stCxn id="168968" idx="2"/>
            <a:endCxn id="0" idx="0"/>
          </p:cNvCxnSpPr>
          <p:nvPr/>
        </p:nvCxnSpPr>
        <p:spPr bwMode="auto">
          <a:xfrm rot="5400000">
            <a:off x="2701131" y="2782094"/>
            <a:ext cx="2128838" cy="1612900"/>
          </a:xfrm>
          <a:prstGeom prst="curvedConnector3">
            <a:avLst>
              <a:gd name="adj1" fmla="val 49963"/>
            </a:avLst>
          </a:prstGeom>
          <a:noFill/>
          <a:ln w="38100">
            <a:solidFill>
              <a:srgbClr val="00008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8977" name="AutoShape 17"/>
          <p:cNvCxnSpPr>
            <a:cxnSpLocks noChangeShapeType="1"/>
            <a:stCxn id="168968" idx="2"/>
            <a:endCxn id="0" idx="1"/>
          </p:cNvCxnSpPr>
          <p:nvPr/>
        </p:nvCxnSpPr>
        <p:spPr bwMode="auto">
          <a:xfrm rot="5400000">
            <a:off x="3049587" y="3830638"/>
            <a:ext cx="2828925" cy="215900"/>
          </a:xfrm>
          <a:prstGeom prst="curvedConnector4">
            <a:avLst>
              <a:gd name="adj1" fmla="val 38889"/>
              <a:gd name="adj2" fmla="val 205884"/>
            </a:avLst>
          </a:prstGeom>
          <a:noFill/>
          <a:ln w="38100">
            <a:solidFill>
              <a:srgbClr val="9933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8978" name="AutoShape 18"/>
          <p:cNvCxnSpPr>
            <a:cxnSpLocks noChangeShapeType="1"/>
          </p:cNvCxnSpPr>
          <p:nvPr/>
        </p:nvCxnSpPr>
        <p:spPr bwMode="auto">
          <a:xfrm>
            <a:off x="4565650" y="2514600"/>
            <a:ext cx="2063750" cy="990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80008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168979" name="Picture 19" descr="attività,gente,industria,lavoratori,lavoratori edili,lavori,Lavoro,opera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4651375"/>
            <a:ext cx="936625" cy="936625"/>
          </a:xfrm>
          <a:prstGeom prst="rect">
            <a:avLst/>
          </a:prstGeom>
          <a:noFill/>
        </p:spPr>
      </p:pic>
      <p:cxnSp>
        <p:nvCxnSpPr>
          <p:cNvPr id="168980" name="AutoShape 20"/>
          <p:cNvCxnSpPr>
            <a:cxnSpLocks noChangeShapeType="1"/>
            <a:stCxn id="168968" idx="2"/>
            <a:endCxn id="0" idx="1"/>
          </p:cNvCxnSpPr>
          <p:nvPr/>
        </p:nvCxnSpPr>
        <p:spPr bwMode="auto">
          <a:xfrm rot="16200000" flipH="1">
            <a:off x="4282281" y="2813844"/>
            <a:ext cx="2595563" cy="2016125"/>
          </a:xfrm>
          <a:prstGeom prst="curved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732588" y="5734050"/>
            <a:ext cx="1368425" cy="2841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2"/>
                </a:solidFill>
              </a:rPr>
              <a:t>Risorse umane</a:t>
            </a:r>
          </a:p>
        </p:txBody>
      </p:sp>
    </p:spTree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Tecnica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53705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La tecnica è la capacità dell’uomo di costruire </a:t>
            </a:r>
            <a:r>
              <a:rPr lang="it-IT" u="sng">
                <a:solidFill>
                  <a:schemeClr val="hlink"/>
                </a:solidFill>
              </a:rPr>
              <a:t>oggetti </a:t>
            </a:r>
            <a:r>
              <a:rPr lang="it-IT"/>
              <a:t>sempre </a:t>
            </a:r>
            <a:r>
              <a:rPr lang="it-IT" u="sng">
                <a:solidFill>
                  <a:schemeClr val="hlink"/>
                </a:solidFill>
              </a:rPr>
              <a:t>più complessi</a:t>
            </a:r>
            <a:r>
              <a:rPr lang="it-IT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La complessità è legata al </a:t>
            </a:r>
            <a:r>
              <a:rPr lang="it-IT">
                <a:solidFill>
                  <a:schemeClr val="hlink"/>
                </a:solidFill>
              </a:rPr>
              <a:t>miglioramento della qualità della vita.</a:t>
            </a:r>
          </a:p>
        </p:txBody>
      </p:sp>
      <p:pic>
        <p:nvPicPr>
          <p:cNvPr id="100356" name="Picture 4" descr="BS012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905000"/>
            <a:ext cx="1811338" cy="1787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3141663"/>
            <a:ext cx="6773862" cy="1943100"/>
          </a:xfrm>
        </p:spPr>
        <p:txBody>
          <a:bodyPr/>
          <a:lstStyle/>
          <a:p>
            <a:pPr algn="ctr"/>
            <a:r>
              <a:rPr lang="it-IT" sz="5400">
                <a:solidFill>
                  <a:schemeClr val="accent2"/>
                </a:solidFill>
              </a:rPr>
              <a:t>La tecnologia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Tecnologia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7712"/>
            <a:ext cx="7386662" cy="441168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TECNOLOGIA E' LA SCIENZA CHE STUDIA:</a:t>
            </a:r>
          </a:p>
          <a:p>
            <a:pPr>
              <a:lnSpc>
                <a:spcPct val="90000"/>
              </a:lnSpc>
            </a:pPr>
            <a:r>
              <a:rPr lang="it-IT" sz="2000" b="1" dirty="0" smtClean="0">
                <a:solidFill>
                  <a:schemeClr val="tx2"/>
                </a:solidFill>
              </a:rPr>
              <a:t>innovazioni scientifiche e tecnologiche</a:t>
            </a:r>
          </a:p>
          <a:p>
            <a:pPr>
              <a:lnSpc>
                <a:spcPct val="90000"/>
              </a:lnSpc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Produzione delle materie prime</a:t>
            </a:r>
          </a:p>
          <a:p>
            <a:pPr>
              <a:lnSpc>
                <a:spcPct val="90000"/>
              </a:lnSpc>
              <a:buNone/>
            </a:pP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(coltivazione – allevamento  - estrazione)</a:t>
            </a:r>
            <a:endParaRPr lang="it-IT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1800" b="1" dirty="0" smtClean="0">
                <a:solidFill>
                  <a:srgbClr val="FF0000"/>
                </a:solidFill>
              </a:rPr>
              <a:t>Processi di trasformazione delle materie prime in materiali</a:t>
            </a:r>
          </a:p>
          <a:p>
            <a:pPr>
              <a:lnSpc>
                <a:spcPct val="90000"/>
              </a:lnSpc>
            </a:pPr>
            <a:r>
              <a:rPr lang="it-IT" sz="1800" b="1" dirty="0" smtClean="0">
                <a:solidFill>
                  <a:srgbClr val="7030A0"/>
                </a:solidFill>
              </a:rPr>
              <a:t>Processi di trasformazione </a:t>
            </a:r>
            <a:r>
              <a:rPr lang="it-IT" sz="1800" b="1" dirty="0" smtClean="0">
                <a:solidFill>
                  <a:srgbClr val="7030A0"/>
                </a:solidFill>
              </a:rPr>
              <a:t>dei materiali in oggetti</a:t>
            </a:r>
            <a:endParaRPr lang="it-IT" sz="1800" b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000" b="1" dirty="0" smtClean="0">
                <a:solidFill>
                  <a:srgbClr val="CC3300"/>
                </a:solidFill>
              </a:rPr>
              <a:t>Ricerca scientifica e tecnologica delle </a:t>
            </a:r>
            <a:r>
              <a:rPr lang="it-IT" sz="2000" b="1" dirty="0" smtClean="0">
                <a:solidFill>
                  <a:srgbClr val="CC3300"/>
                </a:solidFill>
              </a:rPr>
              <a:t> </a:t>
            </a:r>
            <a:r>
              <a:rPr lang="it-IT" sz="2000" b="1" dirty="0">
                <a:solidFill>
                  <a:srgbClr val="CC3300"/>
                </a:solidFill>
              </a:rPr>
              <a:t>materie prime e </a:t>
            </a:r>
            <a:r>
              <a:rPr lang="it-IT" sz="2000" b="1" dirty="0" smtClean="0">
                <a:solidFill>
                  <a:srgbClr val="CC3300"/>
                </a:solidFill>
              </a:rPr>
              <a:t> dei </a:t>
            </a:r>
            <a:r>
              <a:rPr lang="it-IT" sz="2000" b="1" dirty="0">
                <a:solidFill>
                  <a:srgbClr val="CC3300"/>
                </a:solidFill>
              </a:rPr>
              <a:t>materiali</a:t>
            </a:r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chemeClr val="accent2"/>
                </a:solidFill>
              </a:rPr>
              <a:t>le risorse tecnologiche</a:t>
            </a:r>
          </a:p>
          <a:p>
            <a:pPr>
              <a:lnSpc>
                <a:spcPct val="90000"/>
              </a:lnSpc>
            </a:pPr>
            <a:r>
              <a:rPr lang="it-IT" sz="2000" b="1" dirty="0"/>
              <a:t>i processi tecnologici</a:t>
            </a:r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6600"/>
                </a:solidFill>
              </a:rPr>
              <a:t>Le risorse energetiche</a:t>
            </a:r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i problemi ambientali</a:t>
            </a:r>
          </a:p>
        </p:txBody>
      </p:sp>
      <p:pic>
        <p:nvPicPr>
          <p:cNvPr id="103428" name="Picture 4" descr="BS0209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436677" cy="10755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116013" y="2852738"/>
            <a:ext cx="6840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3600">
                <a:solidFill>
                  <a:schemeClr val="accent2"/>
                </a:solidFill>
              </a:rPr>
              <a:t>Classificazione dei bisogni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bisogni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5218112" cy="4114800"/>
          </a:xfrm>
        </p:spPr>
        <p:txBody>
          <a:bodyPr/>
          <a:lstStyle/>
          <a:p>
            <a:r>
              <a:rPr lang="it-IT"/>
              <a:t>BISOGNI</a:t>
            </a:r>
          </a:p>
          <a:p>
            <a:r>
              <a:rPr lang="it-IT" sz="2000"/>
              <a:t>L'uomo soddisfa i propri bisogni attraverso la </a:t>
            </a:r>
            <a:r>
              <a:rPr lang="it-IT" sz="2000" u="sng">
                <a:solidFill>
                  <a:schemeClr val="hlink"/>
                </a:solidFill>
              </a:rPr>
              <a:t>costruzione di oggetti</a:t>
            </a:r>
            <a:r>
              <a:rPr lang="it-IT" sz="2000"/>
              <a:t>.</a:t>
            </a:r>
          </a:p>
          <a:p>
            <a:endParaRPr lang="it-IT" sz="2000"/>
          </a:p>
        </p:txBody>
      </p:sp>
      <p:pic>
        <p:nvPicPr>
          <p:cNvPr id="121860" name="Picture 4" descr="HH016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029200"/>
            <a:ext cx="1530350" cy="1335088"/>
          </a:xfrm>
          <a:prstGeom prst="rect">
            <a:avLst/>
          </a:prstGeom>
          <a:noFill/>
        </p:spPr>
      </p:pic>
      <p:pic>
        <p:nvPicPr>
          <p:cNvPr id="121861" name="Picture 5" descr="BD050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410200"/>
            <a:ext cx="927100" cy="1252538"/>
          </a:xfrm>
          <a:prstGeom prst="rect">
            <a:avLst/>
          </a:prstGeom>
          <a:noFill/>
        </p:spPr>
      </p:pic>
      <p:pic>
        <p:nvPicPr>
          <p:cNvPr id="121863" name="Picture 7" descr="BD0514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715000"/>
            <a:ext cx="1411288" cy="917575"/>
          </a:xfrm>
          <a:prstGeom prst="rect">
            <a:avLst/>
          </a:prstGeom>
          <a:noFill/>
        </p:spPr>
      </p:pic>
      <p:pic>
        <p:nvPicPr>
          <p:cNvPr id="121865" name="Picture 9" descr="BD0745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886200"/>
            <a:ext cx="1011238" cy="1849438"/>
          </a:xfrm>
          <a:prstGeom prst="rect">
            <a:avLst/>
          </a:prstGeom>
          <a:noFill/>
        </p:spPr>
      </p:pic>
      <p:pic>
        <p:nvPicPr>
          <p:cNvPr id="121866" name="Picture 10" descr="BD0775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410200"/>
            <a:ext cx="784225" cy="1120775"/>
          </a:xfrm>
          <a:prstGeom prst="rect">
            <a:avLst/>
          </a:prstGeom>
          <a:noFill/>
        </p:spPr>
      </p:pic>
      <p:pic>
        <p:nvPicPr>
          <p:cNvPr id="121867" name="Picture 11" descr="BD08928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581400"/>
            <a:ext cx="1035050" cy="1111250"/>
          </a:xfrm>
          <a:prstGeom prst="rect">
            <a:avLst/>
          </a:prstGeom>
          <a:noFill/>
        </p:spPr>
      </p:pic>
      <p:pic>
        <p:nvPicPr>
          <p:cNvPr id="121868" name="Picture 12" descr="BS00935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46400" y="5715000"/>
            <a:ext cx="711200" cy="744538"/>
          </a:xfrm>
          <a:prstGeom prst="rect">
            <a:avLst/>
          </a:prstGeom>
          <a:noFill/>
        </p:spPr>
      </p:pic>
      <p:pic>
        <p:nvPicPr>
          <p:cNvPr id="121869" name="Picture 13" descr="HH00714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3352800"/>
            <a:ext cx="769938" cy="839788"/>
          </a:xfrm>
          <a:prstGeom prst="rect">
            <a:avLst/>
          </a:prstGeom>
          <a:noFill/>
        </p:spPr>
      </p:pic>
      <p:pic>
        <p:nvPicPr>
          <p:cNvPr id="121870" name="Picture 14" descr="HH01303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4267200"/>
            <a:ext cx="1042988" cy="1036638"/>
          </a:xfrm>
          <a:prstGeom prst="rect">
            <a:avLst/>
          </a:prstGeom>
          <a:noFill/>
        </p:spPr>
      </p:pic>
      <p:pic>
        <p:nvPicPr>
          <p:cNvPr id="121871" name="Picture 15" descr="HH01327_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2438400"/>
            <a:ext cx="909638" cy="998538"/>
          </a:xfrm>
          <a:prstGeom prst="rect">
            <a:avLst/>
          </a:prstGeom>
          <a:noFill/>
        </p:spPr>
      </p:pic>
      <p:pic>
        <p:nvPicPr>
          <p:cNvPr id="121872" name="Picture 16" descr="HH01783_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3657600"/>
            <a:ext cx="1230313" cy="1778000"/>
          </a:xfrm>
          <a:prstGeom prst="rect">
            <a:avLst/>
          </a:prstGeom>
          <a:noFill/>
        </p:spPr>
      </p:pic>
      <p:pic>
        <p:nvPicPr>
          <p:cNvPr id="121873" name="Picture 17" descr="HH01777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3505200"/>
            <a:ext cx="1438275" cy="1476375"/>
          </a:xfrm>
          <a:prstGeom prst="rect">
            <a:avLst/>
          </a:prstGeom>
          <a:noFill/>
        </p:spPr>
      </p:pic>
      <p:pic>
        <p:nvPicPr>
          <p:cNvPr id="121874" name="Picture 18" descr="BS00809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6000" y="1905000"/>
            <a:ext cx="1314450" cy="11842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Classificazione dei bisogni</a:t>
            </a:r>
          </a:p>
        </p:txBody>
      </p:sp>
      <p:sp>
        <p:nvSpPr>
          <p:cNvPr id="993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2133600"/>
            <a:ext cx="1852613" cy="609600"/>
          </a:xfrm>
          <a:prstGeom prst="actionButtonBlank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solidFill>
                  <a:schemeClr val="bg1"/>
                </a:solidFill>
                <a:latin typeface="Arial" charset="0"/>
              </a:rPr>
              <a:t>Bisogni</a:t>
            </a:r>
          </a:p>
        </p:txBody>
      </p:sp>
      <p:sp>
        <p:nvSpPr>
          <p:cNvPr id="993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895600"/>
            <a:ext cx="1852613" cy="533400"/>
          </a:xfrm>
          <a:prstGeom prst="actionButtonBlank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Primari </a:t>
            </a:r>
          </a:p>
          <a:p>
            <a:pPr algn="ctr" eaLnBrk="0" hangingPunct="0"/>
            <a:r>
              <a:rPr lang="it-IT" sz="1600" b="1">
                <a:latin typeface="Arial" charset="0"/>
              </a:rPr>
              <a:t>(sopravvivenza)</a:t>
            </a:r>
          </a:p>
        </p:txBody>
      </p:sp>
      <p:sp>
        <p:nvSpPr>
          <p:cNvPr id="9933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648200"/>
            <a:ext cx="2895600" cy="762000"/>
          </a:xfrm>
          <a:prstGeom prst="actionButtonBlank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400" b="1">
                <a:latin typeface="Arial" charset="0"/>
              </a:rPr>
              <a:t>Secondari </a:t>
            </a:r>
          </a:p>
          <a:p>
            <a:pPr algn="ctr" eaLnBrk="0" hangingPunct="0"/>
            <a:r>
              <a:rPr lang="it-IT" sz="1400" b="1">
                <a:latin typeface="Arial" charset="0"/>
              </a:rPr>
              <a:t>(migliorano la qualità della vita)</a:t>
            </a:r>
          </a:p>
        </p:txBody>
      </p:sp>
      <p:sp>
        <p:nvSpPr>
          <p:cNvPr id="9933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2057400"/>
            <a:ext cx="1852613" cy="355600"/>
          </a:xfrm>
          <a:prstGeom prst="actionButtonBlank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cibo</a:t>
            </a:r>
          </a:p>
        </p:txBody>
      </p:sp>
      <p:sp>
        <p:nvSpPr>
          <p:cNvPr id="99339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2895600"/>
            <a:ext cx="1852613" cy="355600"/>
          </a:xfrm>
          <a:prstGeom prst="actionButtonBlank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acqua</a:t>
            </a:r>
          </a:p>
        </p:txBody>
      </p:sp>
      <p:cxnSp>
        <p:nvCxnSpPr>
          <p:cNvPr id="99340" name="AutoShape 12"/>
          <p:cNvCxnSpPr>
            <a:cxnSpLocks noChangeShapeType="1"/>
            <a:stCxn id="99332" idx="1"/>
            <a:endCxn id="99333" idx="2"/>
          </p:cNvCxnSpPr>
          <p:nvPr/>
        </p:nvCxnSpPr>
        <p:spPr bwMode="auto">
          <a:xfrm rot="16200000" flipH="1">
            <a:off x="2730500" y="1930400"/>
            <a:ext cx="419100" cy="20447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342" name="AutoShape 14"/>
          <p:cNvCxnSpPr>
            <a:cxnSpLocks noChangeShapeType="1"/>
          </p:cNvCxnSpPr>
          <p:nvPr/>
        </p:nvCxnSpPr>
        <p:spPr bwMode="auto">
          <a:xfrm rot="16200000" flipH="1">
            <a:off x="1060450" y="3587750"/>
            <a:ext cx="2286000" cy="5969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345" name="AutoShape 17"/>
          <p:cNvCxnSpPr>
            <a:cxnSpLocks noChangeShapeType="1"/>
            <a:endCxn id="99339" idx="2"/>
          </p:cNvCxnSpPr>
          <p:nvPr/>
        </p:nvCxnSpPr>
        <p:spPr bwMode="auto">
          <a:xfrm flipV="1">
            <a:off x="4876800" y="3073400"/>
            <a:ext cx="2057400" cy="4064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346" name="AutoShape 18"/>
          <p:cNvCxnSpPr>
            <a:cxnSpLocks noChangeShapeType="1"/>
          </p:cNvCxnSpPr>
          <p:nvPr/>
        </p:nvCxnSpPr>
        <p:spPr bwMode="auto">
          <a:xfrm rot="16200000" flipH="1">
            <a:off x="5778500" y="2527300"/>
            <a:ext cx="428625" cy="223202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347" name="AutoShape 19"/>
          <p:cNvCxnSpPr>
            <a:cxnSpLocks noChangeShapeType="1"/>
            <a:stCxn id="99333" idx="3"/>
          </p:cNvCxnSpPr>
          <p:nvPr/>
        </p:nvCxnSpPr>
        <p:spPr bwMode="auto">
          <a:xfrm rot="16200000">
            <a:off x="5611813" y="1563687"/>
            <a:ext cx="609600" cy="205422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99348" name="AutoShape 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3657600"/>
            <a:ext cx="1852613" cy="355600"/>
          </a:xfrm>
          <a:prstGeom prst="actionButtonBlank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ripari</a:t>
            </a:r>
          </a:p>
        </p:txBody>
      </p:sp>
      <p:sp>
        <p:nvSpPr>
          <p:cNvPr id="99349" name="AutoShape 2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4419600"/>
            <a:ext cx="1852613" cy="355600"/>
          </a:xfrm>
          <a:prstGeom prst="actionButtonBlank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Cibi elaborati</a:t>
            </a:r>
          </a:p>
        </p:txBody>
      </p:sp>
      <p:sp>
        <p:nvSpPr>
          <p:cNvPr id="99350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5029200"/>
            <a:ext cx="1852613" cy="355600"/>
          </a:xfrm>
          <a:prstGeom prst="actionButtonBlank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Cultura</a:t>
            </a:r>
          </a:p>
        </p:txBody>
      </p:sp>
      <p:sp>
        <p:nvSpPr>
          <p:cNvPr id="99351" name="AutoShape 2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5562600"/>
            <a:ext cx="1852613" cy="355600"/>
          </a:xfrm>
          <a:prstGeom prst="actionButtonBlank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salute</a:t>
            </a:r>
          </a:p>
        </p:txBody>
      </p:sp>
      <p:sp>
        <p:nvSpPr>
          <p:cNvPr id="99352" name="AutoShape 2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6172200"/>
            <a:ext cx="1852613" cy="355600"/>
          </a:xfrm>
          <a:prstGeom prst="actionButtonBlank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latin typeface="Arial" charset="0"/>
              </a:rPr>
              <a:t>divertimenti</a:t>
            </a:r>
          </a:p>
        </p:txBody>
      </p:sp>
      <p:cxnSp>
        <p:nvCxnSpPr>
          <p:cNvPr id="99353" name="AutoShape 25"/>
          <p:cNvCxnSpPr>
            <a:cxnSpLocks noChangeShapeType="1"/>
            <a:stCxn id="99335" idx="0"/>
            <a:endCxn id="99349" idx="2"/>
          </p:cNvCxnSpPr>
          <p:nvPr/>
        </p:nvCxnSpPr>
        <p:spPr bwMode="auto">
          <a:xfrm flipV="1">
            <a:off x="5410200" y="4597400"/>
            <a:ext cx="1524000" cy="43180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9355" name="AutoShape 27"/>
          <p:cNvCxnSpPr>
            <a:cxnSpLocks noChangeShapeType="1"/>
            <a:endCxn id="99352" idx="2"/>
          </p:cNvCxnSpPr>
          <p:nvPr/>
        </p:nvCxnSpPr>
        <p:spPr bwMode="auto">
          <a:xfrm rot="16200000" flipH="1">
            <a:off x="5903913" y="5297487"/>
            <a:ext cx="1320800" cy="784225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cxn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61722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61722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  <p:sp>
        <p:nvSpPr>
          <p:cNvPr id="99358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5715000"/>
            <a:ext cx="2895600" cy="990600"/>
          </a:xfrm>
          <a:prstGeom prst="actionButtonBlank">
            <a:avLst/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Indotti </a:t>
            </a:r>
          </a:p>
          <a:p>
            <a:pPr algn="ctr" eaLnBrk="0" hangingPunct="0"/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(pubblicità che induce </a:t>
            </a:r>
          </a:p>
          <a:p>
            <a:pPr algn="ctr" eaLnBrk="0" hangingPunct="0"/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a comprare oggetti inutili)</a:t>
            </a:r>
          </a:p>
        </p:txBody>
      </p:sp>
      <p:cxnSp>
        <p:nvCxnSpPr>
          <p:cNvPr id="99359" name="AutoShape 31"/>
          <p:cNvCxnSpPr>
            <a:cxnSpLocks noChangeShapeType="1"/>
          </p:cNvCxnSpPr>
          <p:nvPr/>
        </p:nvCxnSpPr>
        <p:spPr bwMode="auto">
          <a:xfrm rot="16200000" flipH="1">
            <a:off x="1619250" y="5314950"/>
            <a:ext cx="1181100" cy="609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544</TotalTime>
  <Words>653</Words>
  <Application>Microsoft PowerPoint</Application>
  <PresentationFormat>Presentazione su schermo (4:3)</PresentationFormat>
  <Paragraphs>202</Paragraphs>
  <Slides>31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Sfumature</vt:lpstr>
      <vt:lpstr>Mito</vt:lpstr>
      <vt:lpstr>Immagine bitmap</vt:lpstr>
      <vt:lpstr>Risorse, materiali e tecnologia</vt:lpstr>
      <vt:lpstr>Risorse, materiali e tecnologia                prof. Vinicio Salvato</vt:lpstr>
      <vt:lpstr>Diapositiva 3</vt:lpstr>
      <vt:lpstr>Tecnica</vt:lpstr>
      <vt:lpstr>Diapositiva 5</vt:lpstr>
      <vt:lpstr>Tecnologia</vt:lpstr>
      <vt:lpstr>Diapositiva 7</vt:lpstr>
      <vt:lpstr>I bisogni </vt:lpstr>
      <vt:lpstr>Classificazione dei bisogni</vt:lpstr>
      <vt:lpstr>La materia</vt:lpstr>
      <vt:lpstr>La materia</vt:lpstr>
      <vt:lpstr>La materia</vt:lpstr>
      <vt:lpstr>Gli stati di aggregazione della materia</vt:lpstr>
      <vt:lpstr>Coesione molecolare</vt:lpstr>
      <vt:lpstr>Ambiente</vt:lpstr>
      <vt:lpstr>Ambiente</vt:lpstr>
      <vt:lpstr>Trasformazione dell’ambiente naturale</vt:lpstr>
      <vt:lpstr>Trasformazione dell’ambiente naturale</vt:lpstr>
      <vt:lpstr>Classificazione delle  materie prime</vt:lpstr>
      <vt:lpstr>Classificazione delle materie prime</vt:lpstr>
      <vt:lpstr>Materie prime di uso industriale e alimentare</vt:lpstr>
      <vt:lpstr>Materie prime non rinnovabili</vt:lpstr>
      <vt:lpstr>Diapositiva 23</vt:lpstr>
      <vt:lpstr>Trasformazione delle materie prime</vt:lpstr>
      <vt:lpstr>Processi di lavorazione delle materie prime</vt:lpstr>
      <vt:lpstr>Processo Tecnologico</vt:lpstr>
      <vt:lpstr>Diapositiva 27</vt:lpstr>
      <vt:lpstr>I Materiali</vt:lpstr>
      <vt:lpstr>Diapositiva 29</vt:lpstr>
      <vt:lpstr>Risorse tecnologiche</vt:lpstr>
      <vt:lpstr>Risorse tecnologiche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Risorse, materiali e tecnologia</dc:title>
  <dc:creator>Vinicio</dc:creator>
  <cp:lastModifiedBy>Paola Masciulli</cp:lastModifiedBy>
  <cp:revision>81</cp:revision>
  <cp:lastPrinted>1601-01-01T00:00:00Z</cp:lastPrinted>
  <dcterms:created xsi:type="dcterms:W3CDTF">2007-09-17T08:09:29Z</dcterms:created>
  <dcterms:modified xsi:type="dcterms:W3CDTF">2016-01-25T09:05:11Z</dcterms:modified>
</cp:coreProperties>
</file>